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130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0B61C5-3236-4B7D-B958-C76F55D4E6F6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66843D-7F52-438B-90D2-FAC9BB80FA0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Pronombres</a:t>
            </a:r>
            <a:r>
              <a:rPr lang="en-US" dirty="0" smtClean="0"/>
              <a:t> y el </a:t>
            </a:r>
            <a:r>
              <a:rPr lang="en-US" dirty="0" err="1" smtClean="0"/>
              <a:t>Presente</a:t>
            </a:r>
            <a:r>
              <a:rPr lang="en-US" dirty="0" smtClean="0"/>
              <a:t> de Ser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Porque</a:t>
            </a:r>
            <a:r>
              <a:rPr lang="en-US" dirty="0"/>
              <a:t> </a:t>
            </a:r>
            <a:r>
              <a:rPr lang="es-PR" dirty="0" smtClean="0"/>
              <a:t>el español es divertido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PR" dirty="0" smtClean="0"/>
              <a:t>Pronombres del sujeto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PR" dirty="0" smtClean="0"/>
              <a:t>Así que pueden usar los verbos, necesitan aprender los pronombres del sujeto.</a:t>
            </a:r>
          </a:p>
          <a:p>
            <a:r>
              <a:rPr lang="es-PR" dirty="0" smtClean="0"/>
              <a:t>Un pronombre del sujeto sustituye el nombre o el titulo de una persona o cosa y funciona como el sujeto de un verbo.</a:t>
            </a:r>
          </a:p>
          <a:p>
            <a:r>
              <a:rPr lang="es-PR" dirty="0" smtClean="0"/>
              <a:t>Como en inglés, los pronombres del sujeto se dividen entre tres grupos</a:t>
            </a:r>
          </a:p>
          <a:p>
            <a:pPr lvl="1"/>
            <a:r>
              <a:rPr lang="es-PR" dirty="0" smtClean="0"/>
              <a:t>Primera persona</a:t>
            </a:r>
          </a:p>
          <a:p>
            <a:pPr lvl="1"/>
            <a:r>
              <a:rPr lang="es-PR" dirty="0" smtClean="0"/>
              <a:t>Segunda persona</a:t>
            </a:r>
          </a:p>
          <a:p>
            <a:pPr lvl="1"/>
            <a:r>
              <a:rPr lang="es-PR" dirty="0" smtClean="0"/>
              <a:t>Tercera persona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PR" dirty="0" smtClean="0"/>
              <a:t>Pronombres del sujeto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PR" dirty="0" smtClean="0"/>
              <a:t>Singular</a:t>
            </a:r>
            <a:endParaRPr lang="en-US" dirty="0"/>
          </a:p>
        </p:txBody>
      </p:sp>
      <p:graphicFrame>
        <p:nvGraphicFramePr>
          <p:cNvPr id="9" name="Content Placeholder 8"/>
          <p:cNvGraphicFramePr>
            <a:graphicFrameLocks noGrp="1"/>
          </p:cNvGraphicFramePr>
          <p:nvPr>
            <p:ph sz="half" idx="2"/>
          </p:nvPr>
        </p:nvGraphicFramePr>
        <p:xfrm>
          <a:off x="457200" y="2174875"/>
          <a:ext cx="4040187" cy="3235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6729"/>
                <a:gridCol w="1346729"/>
                <a:gridCol w="1346729"/>
              </a:tblGrid>
              <a:tr h="370840">
                <a:tc gridSpan="3">
                  <a:txBody>
                    <a:bodyPr/>
                    <a:lstStyle/>
                    <a:p>
                      <a:pPr algn="ctr"/>
                      <a:r>
                        <a:rPr lang="es-PR" dirty="0" smtClean="0"/>
                        <a:t>Singular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PR" sz="1200" i="1" dirty="0" smtClean="0"/>
                        <a:t>Primera Persona</a:t>
                      </a:r>
                      <a:endParaRPr lang="en-US" sz="1200" i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Yo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I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r>
                        <a:rPr lang="es-PR" sz="1200" i="1" dirty="0" smtClean="0"/>
                        <a:t>Segunda</a:t>
                      </a:r>
                      <a:r>
                        <a:rPr lang="es-PR" sz="1200" i="1" baseline="0" dirty="0" smtClean="0"/>
                        <a:t> Persona</a:t>
                      </a:r>
                      <a:endParaRPr lang="en-US" sz="1200" i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Tú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err="1" smtClean="0"/>
                        <a:t>You</a:t>
                      </a:r>
                      <a:r>
                        <a:rPr lang="es-PR" dirty="0" smtClean="0"/>
                        <a:t> (familiar)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Usted (Ud.)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err="1" smtClean="0"/>
                        <a:t>You</a:t>
                      </a:r>
                      <a:r>
                        <a:rPr lang="es-PR" dirty="0" smtClean="0"/>
                        <a:t> (formal)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r>
                        <a:rPr lang="es-PR" sz="1200" i="1" dirty="0" smtClean="0"/>
                        <a:t>Tercera Persona</a:t>
                      </a:r>
                      <a:endParaRPr lang="en-US" sz="1200" i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Él</a:t>
                      </a:r>
                      <a:r>
                        <a:rPr lang="es-PR" baseline="0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He 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Ella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err="1" smtClean="0"/>
                        <a:t>She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s-PR" dirty="0" smtClean="0"/>
              <a:t>Plural</a:t>
            </a:r>
            <a:endParaRPr lang="en-US" dirty="0"/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sz="quarter" idx="4"/>
          </p:nvPr>
        </p:nvGraphicFramePr>
        <p:xfrm>
          <a:off x="4645025" y="2174875"/>
          <a:ext cx="4194174" cy="4516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98058"/>
                <a:gridCol w="1398058"/>
                <a:gridCol w="1398058"/>
              </a:tblGrid>
              <a:tr h="370840">
                <a:tc gridSpan="3">
                  <a:txBody>
                    <a:bodyPr/>
                    <a:lstStyle/>
                    <a:p>
                      <a:pPr algn="ctr"/>
                      <a:r>
                        <a:rPr lang="es-PR" dirty="0" smtClean="0"/>
                        <a:t>Plural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r>
                        <a:rPr lang="es-PR" sz="1200" i="1" dirty="0" smtClean="0"/>
                        <a:t>Primera</a:t>
                      </a:r>
                      <a:r>
                        <a:rPr lang="es-PR" sz="1200" i="1" baseline="0" dirty="0" smtClean="0"/>
                        <a:t> Persona</a:t>
                      </a:r>
                      <a:endParaRPr lang="en-US" sz="1200" i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Nosotros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err="1" smtClean="0"/>
                        <a:t>We</a:t>
                      </a:r>
                      <a:r>
                        <a:rPr lang="es-PR" dirty="0" smtClean="0"/>
                        <a:t> </a:t>
                      </a:r>
                      <a:r>
                        <a:rPr lang="es-PR" sz="1400" dirty="0" smtClean="0"/>
                        <a:t>(masculino)</a:t>
                      </a:r>
                      <a:endParaRPr lang="en-US" sz="1400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Nosotras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err="1" smtClean="0"/>
                        <a:t>We</a:t>
                      </a:r>
                      <a:r>
                        <a:rPr lang="es-PR" dirty="0" smtClean="0"/>
                        <a:t> </a:t>
                      </a:r>
                      <a:r>
                        <a:rPr lang="es-PR" sz="1400" dirty="0" smtClean="0"/>
                        <a:t>(femenino)</a:t>
                      </a:r>
                      <a:endParaRPr lang="en-US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es-PR" sz="1200" i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Segunda Persona</a:t>
                      </a:r>
                      <a:endParaRPr lang="en-US" sz="1200" i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Vosotros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err="1" smtClean="0"/>
                        <a:t>You</a:t>
                      </a:r>
                      <a:r>
                        <a:rPr lang="es-PR" baseline="0" dirty="0" smtClean="0"/>
                        <a:t> (</a:t>
                      </a:r>
                      <a:r>
                        <a:rPr lang="es-PR" baseline="0" dirty="0" err="1" smtClean="0"/>
                        <a:t>masc</a:t>
                      </a:r>
                      <a:r>
                        <a:rPr lang="es-PR" baseline="0" dirty="0" smtClean="0"/>
                        <a:t>., </a:t>
                      </a:r>
                      <a:r>
                        <a:rPr lang="es-PR" baseline="0" dirty="0" err="1" smtClean="0"/>
                        <a:t>Fam</a:t>
                      </a:r>
                      <a:r>
                        <a:rPr lang="es-PR" baseline="0" dirty="0" smtClean="0"/>
                        <a:t>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Vosotras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err="1" smtClean="0"/>
                        <a:t>You</a:t>
                      </a:r>
                      <a:r>
                        <a:rPr lang="es-PR" dirty="0" smtClean="0"/>
                        <a:t> (</a:t>
                      </a:r>
                      <a:r>
                        <a:rPr lang="es-PR" dirty="0" err="1" smtClean="0"/>
                        <a:t>fem</a:t>
                      </a:r>
                      <a:r>
                        <a:rPr lang="es-PR" dirty="0" smtClean="0"/>
                        <a:t>.,</a:t>
                      </a:r>
                      <a:r>
                        <a:rPr lang="es-PR" baseline="0" dirty="0" smtClean="0"/>
                        <a:t> </a:t>
                      </a:r>
                      <a:r>
                        <a:rPr lang="es-PR" baseline="0" dirty="0" err="1" smtClean="0"/>
                        <a:t>fam</a:t>
                      </a:r>
                      <a:r>
                        <a:rPr lang="es-PR" baseline="0" dirty="0" smtClean="0"/>
                        <a:t>)</a:t>
                      </a:r>
                      <a:endParaRPr lang="en-US" dirty="0"/>
                    </a:p>
                  </a:txBody>
                  <a:tcPr/>
                </a:tc>
              </a:tr>
              <a:tr h="395605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Ustedes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err="1" smtClean="0"/>
                        <a:t>You</a:t>
                      </a:r>
                      <a:r>
                        <a:rPr lang="es-PR" dirty="0" smtClean="0"/>
                        <a:t> </a:t>
                      </a:r>
                      <a:r>
                        <a:rPr lang="es-PR" dirty="0" err="1" smtClean="0"/>
                        <a:t>all</a:t>
                      </a:r>
                      <a:r>
                        <a:rPr lang="es-PR" dirty="0" smtClean="0"/>
                        <a:t> (formal)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sz="1200" i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r>
                        <a:rPr lang="es-PR" sz="1200" i="1" dirty="0" smtClean="0"/>
                        <a:t>Tercera Persona</a:t>
                      </a:r>
                      <a:endParaRPr lang="en-US" sz="1200" i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Ellos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err="1" smtClean="0"/>
                        <a:t>They</a:t>
                      </a:r>
                      <a:r>
                        <a:rPr lang="es-PR" dirty="0" smtClean="0"/>
                        <a:t> (</a:t>
                      </a:r>
                      <a:r>
                        <a:rPr lang="es-PR" dirty="0" err="1" smtClean="0"/>
                        <a:t>masc</a:t>
                      </a:r>
                      <a:r>
                        <a:rPr lang="es-PR" dirty="0" smtClean="0"/>
                        <a:t>.)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Ellas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err="1" smtClean="0"/>
                        <a:t>They</a:t>
                      </a:r>
                      <a:r>
                        <a:rPr lang="es-PR" dirty="0" smtClean="0"/>
                        <a:t> (</a:t>
                      </a:r>
                      <a:r>
                        <a:rPr lang="es-PR" dirty="0" err="1" smtClean="0"/>
                        <a:t>fem</a:t>
                      </a:r>
                      <a:r>
                        <a:rPr lang="es-PR" dirty="0" smtClean="0"/>
                        <a:t>.)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PR" dirty="0" smtClean="0"/>
              <a:t>Tú y Usted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PR" dirty="0" smtClean="0"/>
              <a:t>Hay dos pronombres del sujeto en español que significan </a:t>
            </a:r>
            <a:r>
              <a:rPr lang="es-PR" i="1" dirty="0" err="1" smtClean="0"/>
              <a:t>you</a:t>
            </a:r>
            <a:r>
              <a:rPr lang="es-PR" i="1" dirty="0" smtClean="0"/>
              <a:t>. </a:t>
            </a:r>
          </a:p>
          <a:p>
            <a:pPr lvl="1"/>
            <a:r>
              <a:rPr lang="es-PR" dirty="0" smtClean="0"/>
              <a:t>Usan </a:t>
            </a:r>
            <a:r>
              <a:rPr lang="es-PR" i="1" dirty="0" smtClean="0">
                <a:solidFill>
                  <a:srgbClr val="FF0000"/>
                </a:solidFill>
              </a:rPr>
              <a:t>tú</a:t>
            </a:r>
            <a:r>
              <a:rPr lang="es-PR" dirty="0" smtClean="0"/>
              <a:t> cuando hablando con un amigo, una pariente, o un niño que conocen bien. </a:t>
            </a:r>
          </a:p>
          <a:p>
            <a:pPr lvl="1"/>
            <a:r>
              <a:rPr lang="es-PR" dirty="0" smtClean="0"/>
              <a:t>Usan </a:t>
            </a:r>
            <a:r>
              <a:rPr lang="es-PR" i="1" dirty="0" smtClean="0">
                <a:solidFill>
                  <a:srgbClr val="FF0000"/>
                </a:solidFill>
              </a:rPr>
              <a:t>usted</a:t>
            </a:r>
            <a:r>
              <a:rPr lang="es-PR" dirty="0" smtClean="0"/>
              <a:t> cuando hablando con un jefe, profesor, o una persona vieja.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PR" dirty="0" smtClean="0"/>
              <a:t>Plurales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PR" dirty="0" smtClean="0"/>
              <a:t>Nosotros, vosotros, y ellos se refieren a los grupos de chicos o a un grupo de chicos y chicas.</a:t>
            </a:r>
          </a:p>
          <a:p>
            <a:r>
              <a:rPr lang="es-PR" dirty="0" smtClean="0"/>
              <a:t>Nosotras, vosotras, y ellas se refieren a los grupos de chicas.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PR" dirty="0" smtClean="0"/>
              <a:t>Ser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PR" dirty="0" smtClean="0"/>
              <a:t>Singular</a:t>
            </a:r>
            <a:endParaRPr lang="en-US" dirty="0"/>
          </a:p>
        </p:txBody>
      </p:sp>
      <p:graphicFrame>
        <p:nvGraphicFramePr>
          <p:cNvPr id="9" name="Content Placeholder 8"/>
          <p:cNvGraphicFramePr>
            <a:graphicFrameLocks noGrp="1"/>
          </p:cNvGraphicFramePr>
          <p:nvPr>
            <p:ph sz="half" idx="2"/>
          </p:nvPr>
        </p:nvGraphicFramePr>
        <p:xfrm>
          <a:off x="457200" y="2174875"/>
          <a:ext cx="4040187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6729"/>
                <a:gridCol w="1346729"/>
                <a:gridCol w="1346729"/>
              </a:tblGrid>
              <a:tr h="370840">
                <a:tc gridSpan="3">
                  <a:txBody>
                    <a:bodyPr/>
                    <a:lstStyle/>
                    <a:p>
                      <a:pPr algn="ctr"/>
                      <a:r>
                        <a:rPr lang="es-PR" dirty="0" smtClean="0"/>
                        <a:t>Singular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PR" sz="1200" i="1" dirty="0" smtClean="0"/>
                        <a:t>Primera Persona</a:t>
                      </a:r>
                      <a:endParaRPr lang="en-US" sz="1200" i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Yo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Soy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r>
                        <a:rPr lang="es-PR" sz="1200" i="1" dirty="0" smtClean="0"/>
                        <a:t>Segunda</a:t>
                      </a:r>
                      <a:r>
                        <a:rPr lang="es-PR" sz="1200" i="1" baseline="0" dirty="0" smtClean="0"/>
                        <a:t> Persona</a:t>
                      </a:r>
                      <a:endParaRPr lang="en-US" sz="1200" i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Tú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Eres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Usted (Ud.)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r>
                        <a:rPr lang="es-PR" sz="1200" i="1" dirty="0" smtClean="0"/>
                        <a:t>Tercera Persona</a:t>
                      </a:r>
                      <a:endParaRPr lang="en-US" sz="1200" i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Él</a:t>
                      </a:r>
                      <a:r>
                        <a:rPr lang="es-PR" baseline="0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Ella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Es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s-PR" dirty="0" smtClean="0"/>
              <a:t>Plural</a:t>
            </a:r>
            <a:endParaRPr lang="en-US" dirty="0"/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sz="quarter" idx="4"/>
          </p:nvPr>
        </p:nvGraphicFramePr>
        <p:xfrm>
          <a:off x="4645025" y="2174875"/>
          <a:ext cx="4194174" cy="3337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98058"/>
                <a:gridCol w="1398058"/>
                <a:gridCol w="1398058"/>
              </a:tblGrid>
              <a:tr h="370840">
                <a:tc gridSpan="3">
                  <a:txBody>
                    <a:bodyPr/>
                    <a:lstStyle/>
                    <a:p>
                      <a:pPr algn="ctr"/>
                      <a:r>
                        <a:rPr lang="es-PR" dirty="0" smtClean="0"/>
                        <a:t>Plural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r>
                        <a:rPr lang="es-PR" sz="1200" i="1" dirty="0" smtClean="0"/>
                        <a:t>Primera</a:t>
                      </a:r>
                      <a:r>
                        <a:rPr lang="es-PR" sz="1200" i="1" baseline="0" dirty="0" smtClean="0"/>
                        <a:t> Persona</a:t>
                      </a:r>
                      <a:endParaRPr lang="en-US" sz="1200" i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Nosotros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Somos</a:t>
                      </a:r>
                      <a:endParaRPr lang="en-US" sz="1400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Nosotras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Somos</a:t>
                      </a:r>
                      <a:endParaRPr lang="en-US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es-PR" sz="1200" i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Segunda Persona</a:t>
                      </a:r>
                      <a:endParaRPr lang="en-US" sz="1200" i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Vosotros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Sois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Vosotras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Sois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r>
                        <a:rPr lang="es-PR" sz="1200" i="1" dirty="0" smtClean="0"/>
                        <a:t>Tercera Persona</a:t>
                      </a:r>
                      <a:endParaRPr lang="en-US" sz="1200" i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Ellos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Son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Ellas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PR" dirty="0" smtClean="0"/>
                        <a:t>Son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TOPP 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Se </a:t>
            </a:r>
            <a:r>
              <a:rPr lang="en-US" dirty="0" err="1" smtClean="0"/>
              <a:t>usa</a:t>
            </a:r>
            <a:r>
              <a:rPr lang="en-US" dirty="0" smtClean="0"/>
              <a:t> “ser”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las</a:t>
            </a:r>
            <a:r>
              <a:rPr lang="en-US" dirty="0" smtClean="0"/>
              <a:t> </a:t>
            </a:r>
            <a:r>
              <a:rPr lang="en-US" dirty="0" err="1" smtClean="0"/>
              <a:t>siguentes</a:t>
            </a:r>
            <a:r>
              <a:rPr lang="en-US" dirty="0" smtClean="0"/>
              <a:t> </a:t>
            </a:r>
            <a:r>
              <a:rPr lang="en-US" dirty="0" err="1" smtClean="0"/>
              <a:t>situaciónes</a:t>
            </a:r>
            <a:endParaRPr lang="en-US" dirty="0" smtClean="0"/>
          </a:p>
          <a:p>
            <a:pPr lvl="1"/>
            <a:r>
              <a:rPr lang="es-PR" dirty="0" smtClean="0"/>
              <a:t>T – Time</a:t>
            </a:r>
          </a:p>
          <a:p>
            <a:pPr lvl="1"/>
            <a:r>
              <a:rPr lang="es-PR" dirty="0" smtClean="0"/>
              <a:t>O – </a:t>
            </a:r>
            <a:r>
              <a:rPr lang="es-PR" dirty="0" err="1" smtClean="0"/>
              <a:t>Origin</a:t>
            </a:r>
            <a:endParaRPr lang="es-PR" dirty="0" smtClean="0"/>
          </a:p>
          <a:p>
            <a:pPr lvl="1"/>
            <a:r>
              <a:rPr lang="es-PR" dirty="0" smtClean="0"/>
              <a:t>P – </a:t>
            </a:r>
            <a:r>
              <a:rPr lang="es-PR" dirty="0" err="1" smtClean="0"/>
              <a:t>Professions</a:t>
            </a:r>
            <a:endParaRPr lang="es-PR" dirty="0" smtClean="0"/>
          </a:p>
          <a:p>
            <a:pPr lvl="1"/>
            <a:r>
              <a:rPr lang="es-PR" dirty="0" smtClean="0"/>
              <a:t>P – </a:t>
            </a:r>
            <a:r>
              <a:rPr lang="es-PR" dirty="0" err="1" smtClean="0"/>
              <a:t>Permanent</a:t>
            </a:r>
            <a:r>
              <a:rPr lang="es-PR" dirty="0" smtClean="0"/>
              <a:t> </a:t>
            </a:r>
          </a:p>
          <a:p>
            <a:pPr lvl="1"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</a:t>
            </a:r>
            <a:r>
              <a:rPr lang="es-PR" dirty="0" err="1" smtClean="0"/>
              <a:t>áctica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s-PR" dirty="0" smtClean="0"/>
              <a:t>Nosotros _________ estudiantes y profesores del club internacional de español. Yo ______ de Puerto Rico. Juan Emilio ________ de la República Dominicana. Lisa y Rebeca _______ de Estados Unidos. El teléfono del club _________ 5-24-11-21. El correo electrónico del club __________ </a:t>
            </a:r>
            <a:r>
              <a:rPr lang="es-PR" dirty="0" err="1" smtClean="0"/>
              <a:t>clubinternacionaldeespañol</a:t>
            </a:r>
            <a:r>
              <a:rPr lang="en-US" dirty="0" smtClean="0"/>
              <a:t>@ </a:t>
            </a:r>
            <a:r>
              <a:rPr lang="es-PR" dirty="0" smtClean="0"/>
              <a:t>school.org. Nosotros _____ el club internacional. ¡Hasta Pronto!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PR" dirty="0" smtClean="0"/>
              <a:t>Práctica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PR" dirty="0" smtClean="0"/>
              <a:t>Mario _______ un chico muy simpático.</a:t>
            </a:r>
          </a:p>
          <a:p>
            <a:r>
              <a:rPr lang="es-PR" dirty="0" smtClean="0"/>
              <a:t>Ellos ________ estudiantes en la universidad.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467</TotalTime>
  <Words>374</Words>
  <Application>Microsoft Office PowerPoint</Application>
  <PresentationFormat>On-screen Show (4:3)</PresentationFormat>
  <Paragraphs>95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Pronombres y el Presente de Ser</vt:lpstr>
      <vt:lpstr>Pronombres del sujeto </vt:lpstr>
      <vt:lpstr>Pronombres del sujeto</vt:lpstr>
      <vt:lpstr>Tú y Usted</vt:lpstr>
      <vt:lpstr>Plurales</vt:lpstr>
      <vt:lpstr>Ser</vt:lpstr>
      <vt:lpstr>TOPP </vt:lpstr>
      <vt:lpstr>Práctica</vt:lpstr>
      <vt:lpstr>Práctica</vt:lpstr>
    </vt:vector>
  </TitlesOfParts>
  <Company>Randolph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Pronombres y el Presente de Ser</dc:title>
  <dc:creator> </dc:creator>
  <cp:lastModifiedBy> </cp:lastModifiedBy>
  <cp:revision>40</cp:revision>
  <dcterms:created xsi:type="dcterms:W3CDTF">2011-09-06T19:37:24Z</dcterms:created>
  <dcterms:modified xsi:type="dcterms:W3CDTF">2011-09-15T18:29:59Z</dcterms:modified>
</cp:coreProperties>
</file>

<file path=docProps/thumbnail.jpeg>
</file>